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CONGRESO METROPOLITANO</a:t>
            </a: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POR </a:t>
            </a:r>
            <a:r>
              <a:rPr lang="es-CL" dirty="0"/>
              <a:t>EL DERECHO A LA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</a:t>
            </a:r>
            <a:r>
              <a:rPr lang="es-CL" sz="2400" dirty="0" smtClean="0"/>
              <a:t>PROPUESTAS </a:t>
            </a:r>
            <a:r>
              <a:rPr lang="es-CL" sz="2400" dirty="0"/>
              <a:t>DE LA COMISIÓN DE SALUD MENTAL</a:t>
            </a:r>
          </a:p>
        </p:txBody>
      </p:sp>
    </p:spTree>
    <p:extLst>
      <p:ext uri="{BB962C8B-B14F-4D97-AF65-F5344CB8AC3E}">
        <p14:creationId xmlns:p14="http://schemas.microsoft.com/office/powerpoint/2010/main" val="293403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8641" y="563609"/>
            <a:ext cx="8243693" cy="57985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PROPUESTA N°9</a:t>
            </a:r>
          </a:p>
          <a:p>
            <a:pPr marL="0" indent="0">
              <a:buNone/>
            </a:pP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MÁS CAMAS DE URGENCIA PSIQUIÁTRICA</a:t>
            </a:r>
            <a:b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s-CL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Porque en Chile sólo hay </a:t>
            </a:r>
            <a:r>
              <a:rPr lang="es-CL" sz="2400" b="1" dirty="0">
                <a:solidFill>
                  <a:schemeClr val="accent2">
                    <a:lumMod val="50000"/>
                  </a:schemeClr>
                </a:solidFill>
              </a:rPr>
              <a:t>34 camas de urgencia psiquiátrica.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Para dar atención oportuna a pacientes que sufren una crisis en su salud mental.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Para disminuir su posibilidad de deterioro.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Para evitar que llegue a un estado de discapacidad psíquica.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Un/a Asistente Social con la responsabilidad de seguimiento es de vital importancia 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en este difícil proceso 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para la prevención del deterioro antes dicho. </a:t>
            </a:r>
          </a:p>
        </p:txBody>
      </p:sp>
    </p:spTree>
    <p:extLst>
      <p:ext uri="{BB962C8B-B14F-4D97-AF65-F5344CB8AC3E}">
        <p14:creationId xmlns:p14="http://schemas.microsoft.com/office/powerpoint/2010/main" val="76792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307" y="592429"/>
            <a:ext cx="8668695" cy="5448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N°10</a:t>
            </a:r>
          </a:p>
          <a:p>
            <a:pPr marL="0" indent="0">
              <a:buNone/>
            </a:pPr>
            <a:endParaRPr lang="es-C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MÁS CAMAS DE CORTA ESTADÍA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Para 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evaluación, diagnóstico y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tratamiento de los pacientes luego de ser estabilizados después de una crisis. </a:t>
            </a:r>
            <a:endParaRPr lang="es-CL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Porque en Chile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faltan 1.500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camas de cuidados intensivos de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psiquiatría, lo que motiva altas prematuras y recaídas frecuentes provocando que los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pacientes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ingresen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y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salgan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una y otra vez del hospital sin conseguir su completa recuperación.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512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545" y="100149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N°11</a:t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Que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en todas las comunas haya al menos un COSAM con equipo </a:t>
            </a:r>
            <a:r>
              <a:rPr lang="es-CL" sz="3600" dirty="0" err="1">
                <a:solidFill>
                  <a:schemeClr val="accent2">
                    <a:lumMod val="50000"/>
                  </a:schemeClr>
                </a:solidFill>
              </a:rPr>
              <a:t>multiprofesional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completo.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24724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975" y="734096"/>
            <a:ext cx="8501270" cy="5320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PROPUESTA N°12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Más presupuesto para los Hospitales Psiquiátricos</a:t>
            </a:r>
          </a:p>
          <a:p>
            <a:pPr marL="0" indent="0">
              <a:buNone/>
            </a:pP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Porque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aun no se implementa  plenamente 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hospitalización psiquiátrica en todos los hospitales generales.  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Porque los hospitales psiquiátrico cumplen con el rol de centros de hospitalizaciones 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de urgencia, cuidados intensivos, mediana estadía.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Porque en los hospitales psiquiátricos se realizan  tratamientos especializados de patologías graves y complejas. </a:t>
            </a:r>
          </a:p>
          <a:p>
            <a:pPr marL="0" indent="0">
              <a:buNone/>
            </a:pP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Porque cumplen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con el rol de investigación y docencia.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40203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2276" y="553793"/>
            <a:ext cx="8771726" cy="5487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N°13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2800" b="1" dirty="0">
                <a:solidFill>
                  <a:schemeClr val="accent2">
                    <a:lumMod val="50000"/>
                  </a:schemeClr>
                </a:solidFill>
              </a:rPr>
              <a:t>Sistema Nacional de Apoyos y Cuidados específicos para personas con trastornos mentales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graves</a:t>
            </a:r>
            <a:r>
              <a:rPr lang="es-CL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s-CL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que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asigne remuneración regular para el/la familiar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cuidador/a, que generalmente es la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madre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 que está sola y necesita capacitación, ayuda,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cuidados, descanso, atención sicológica, atención de salud,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tratamiento, porque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empobrece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, envejece, enferma,  y cada vez tiene menos capacidad para responder a las exigencias del cuidado.</a:t>
            </a:r>
            <a:endParaRPr lang="es-CL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24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5" y="666640"/>
            <a:ext cx="8449753" cy="5219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N°14</a:t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HOGARES Y RESIDENCIAS PROTEGIDAS</a:t>
            </a:r>
            <a:endParaRPr lang="es-CL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Con financiamiento público directo del Estado y administrados por organizaciones de familiares sin fines de lucro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, que garanticen la protección de los derechos de los pacientes. </a:t>
            </a:r>
            <a:endParaRPr lang="es-CL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Sin licitación pública de 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personas y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onde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se apliquen las Normas Técnicas y se fiscalice regularmente su cumplimiento.</a:t>
            </a:r>
          </a:p>
          <a:p>
            <a:pPr marL="0" indent="0">
              <a:buNone/>
            </a:pPr>
            <a:endParaRPr lang="es-C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117333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428" y="553793"/>
            <a:ext cx="8681574" cy="5487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N°15</a:t>
            </a:r>
          </a:p>
          <a:p>
            <a:pPr marL="0" indent="0">
              <a:buNone/>
            </a:pP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PLAN NACIONAL DE SALUD MENTAL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que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tenga como objetivo final la INCLUSIÓN SOCIAL de las personas en situación de discapacidad psíquica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Que tenga financiamiento y dé respuesta a problemas concretos, </a:t>
            </a:r>
            <a:r>
              <a:rPr lang="es-CL" sz="2800" dirty="0">
                <a:solidFill>
                  <a:schemeClr val="accent2">
                    <a:lumMod val="50000"/>
                  </a:schemeClr>
                </a:solidFill>
              </a:rPr>
              <a:t>instrumentos de evaluación y </a:t>
            </a:r>
            <a:r>
              <a:rPr lang="es-CL" sz="2800" dirty="0" smtClean="0">
                <a:solidFill>
                  <a:schemeClr val="accent2">
                    <a:lumMod val="50000"/>
                  </a:schemeClr>
                </a:solidFill>
              </a:rPr>
              <a:t>monitoreo, con programas anuales y metas claras.</a:t>
            </a:r>
            <a:endParaRPr lang="es-CL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748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6062" y="296214"/>
            <a:ext cx="8823241" cy="56678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sz="3500" dirty="0">
                <a:solidFill>
                  <a:schemeClr val="accent2">
                    <a:lumMod val="50000"/>
                  </a:schemeClr>
                </a:solidFill>
              </a:rPr>
              <a:t>PROPUESTA </a:t>
            </a:r>
            <a:r>
              <a:rPr lang="es-CL" sz="3500" dirty="0" smtClean="0">
                <a:solidFill>
                  <a:schemeClr val="accent2">
                    <a:lumMod val="50000"/>
                  </a:schemeClr>
                </a:solidFill>
              </a:rPr>
              <a:t>N°16</a:t>
            </a:r>
          </a:p>
          <a:p>
            <a:pPr marL="0" indent="0">
              <a:buNone/>
            </a:pPr>
            <a:endParaRPr lang="es-C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2200" b="1" dirty="0" smtClean="0">
                <a:solidFill>
                  <a:schemeClr val="accent2">
                    <a:lumMod val="50000"/>
                  </a:schemeClr>
                </a:solidFill>
              </a:rPr>
              <a:t>LEY DE SALUD MENTAL CON PRESUPUESTO ASOCIADO Y PARTICIPACIÓN CIUDADANA</a:t>
            </a:r>
            <a:r>
              <a:rPr lang="es-CL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iniciativa del Poder </a:t>
            </a:r>
            <a:r>
              <a:rPr lang="es-CL" sz="2400" dirty="0" smtClean="0">
                <a:solidFill>
                  <a:schemeClr val="accent2">
                    <a:lumMod val="50000"/>
                  </a:schemeClr>
                </a:solidFill>
              </a:rPr>
              <a:t>Ejecutivo y 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no del Parlamento.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Que tenga </a:t>
            </a:r>
            <a:r>
              <a:rPr lang="es-CL" sz="2400" b="1" dirty="0">
                <a:solidFill>
                  <a:schemeClr val="accent2">
                    <a:lumMod val="50000"/>
                  </a:schemeClr>
                </a:solidFill>
              </a:rPr>
              <a:t>presupuesto</a:t>
            </a: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 asociado.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Con amplia participación de la sociedad civil y de las organizaciones de y para personas en situación de discapacidad.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Que garantice la atención en salud mental de los chilenos, como lo hacen las leyes de salud mental de muchos países. 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accent2">
                    <a:lumMod val="50000"/>
                  </a:schemeClr>
                </a:solidFill>
              </a:rPr>
              <a:t>Si nuestros vecinos, como Argentina y Uruguay, tienen sendas leyes de salud mental que cumplen muy bien con este objetivo,</a:t>
            </a:r>
          </a:p>
          <a:p>
            <a:pPr marL="0" indent="0">
              <a:buNone/>
            </a:pPr>
            <a:r>
              <a:rPr lang="es-CL" sz="2400" b="1" dirty="0">
                <a:solidFill>
                  <a:srgbClr val="00B050"/>
                </a:solidFill>
              </a:rPr>
              <a:t>¿POR QUÉ CHILE NO?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782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35" y="846945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N°1</a:t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4300" dirty="0" smtClean="0">
                <a:solidFill>
                  <a:schemeClr val="accent2">
                    <a:lumMod val="50000"/>
                  </a:schemeClr>
                </a:solidFill>
              </a:rPr>
              <a:t>Que </a:t>
            </a:r>
            <a:r>
              <a:rPr lang="es-CL" sz="4300" dirty="0">
                <a:solidFill>
                  <a:schemeClr val="accent2">
                    <a:lumMod val="50000"/>
                  </a:schemeClr>
                </a:solidFill>
              </a:rPr>
              <a:t>el Estado lleve a cabo todas las acciones necesarias para garantizar nuestro derecho a la salud en general y a la salud mental, en particular.</a:t>
            </a:r>
            <a:endParaRPr lang="es-CL" sz="4300" dirty="0"/>
          </a:p>
        </p:txBody>
      </p:sp>
    </p:spTree>
    <p:extLst>
      <p:ext uri="{BB962C8B-B14F-4D97-AF65-F5344CB8AC3E}">
        <p14:creationId xmlns:p14="http://schemas.microsoft.com/office/powerpoint/2010/main" val="289344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120463"/>
            <a:ext cx="8539906" cy="4920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N°2</a:t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Aumento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del presupuesto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para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salud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mental</a:t>
            </a:r>
            <a:r>
              <a:rPr lang="es-CL" sz="3600" dirty="0" smtClean="0"/>
              <a:t>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2,16% del presupuesto de salud a 5% del presupuesto de salud.</a:t>
            </a:r>
          </a:p>
          <a:p>
            <a:pPr marL="0" indent="0">
              <a:buNone/>
            </a:pPr>
            <a:r>
              <a:rPr lang="es-CL" sz="3600" dirty="0" smtClean="0"/>
              <a:t>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27117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424" y="125906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PROPUESTA N°3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No más AFP y aumento de pensiones para mejorar la calidad de vida de los adultos mayores y prevenir los suicidios en este grupo etario.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48497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822" y="537851"/>
            <a:ext cx="8527027" cy="51803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4100" dirty="0">
                <a:solidFill>
                  <a:schemeClr val="accent2">
                    <a:lumMod val="50000"/>
                  </a:schemeClr>
                </a:solidFill>
              </a:rPr>
              <a:t>PROPUESTA N°4</a:t>
            </a:r>
            <a:br>
              <a:rPr lang="es-CL" sz="41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4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ACCIONES EN LA ATENCIÓN PRIMARIA DE SALUD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como la 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generación de grupos </a:t>
            </a:r>
            <a:r>
              <a:rPr lang="es-CL" sz="3600" b="1" dirty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autoayuda, creación de </a:t>
            </a:r>
            <a:r>
              <a:rPr lang="es-CL" sz="3600" b="1" dirty="0">
                <a:solidFill>
                  <a:schemeClr val="accent2">
                    <a:lumMod val="50000"/>
                  </a:schemeClr>
                </a:solidFill>
              </a:rPr>
              <a:t>grupos de apoyo a las familias de personas con discapacidad 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psíquica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, educación en políticas públicas relativas a </a:t>
            </a:r>
            <a:r>
              <a:rPr lang="es-CL" sz="3600" b="1" dirty="0" err="1" smtClean="0">
                <a:solidFill>
                  <a:schemeClr val="accent2">
                    <a:lumMod val="50000"/>
                  </a:schemeClr>
                </a:solidFill>
              </a:rPr>
              <a:t>bullying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s-CL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Capacitación </a:t>
            </a:r>
            <a:r>
              <a:rPr lang="es-CL" sz="3600" b="1" dirty="0">
                <a:solidFill>
                  <a:schemeClr val="accent2">
                    <a:lumMod val="50000"/>
                  </a:schemeClr>
                </a:solidFill>
              </a:rPr>
              <a:t>en salud mental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a organizaciones y agentes comunitarios que participan en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salud. </a:t>
            </a:r>
          </a:p>
          <a:p>
            <a:pPr marL="0" indent="0">
              <a:buNone/>
            </a:pPr>
            <a:r>
              <a:rPr lang="es-CL" sz="3600" b="1" dirty="0">
                <a:solidFill>
                  <a:schemeClr val="accent2">
                    <a:lumMod val="50000"/>
                  </a:schemeClr>
                </a:solidFill>
              </a:rPr>
              <a:t>Capacitación en Derechos Humanos y en el Modelo Social de la 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Discapacidad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a los trabajadores de la salud.</a:t>
            </a:r>
            <a:endParaRPr lang="es-CL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CL" sz="3600" dirty="0"/>
          </a:p>
          <a:p>
            <a:pPr marL="0" indent="0">
              <a:buNone/>
            </a:pPr>
            <a:endParaRPr lang="es-CL" sz="3600" dirty="0"/>
          </a:p>
          <a:p>
            <a:pPr marL="0" indent="0">
              <a:buNone/>
            </a:pP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53353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9701" y="888643"/>
            <a:ext cx="8604301" cy="5152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N°5</a:t>
            </a:r>
          </a:p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3600" b="1" dirty="0">
                <a:solidFill>
                  <a:schemeClr val="accent2">
                    <a:lumMod val="50000"/>
                  </a:schemeClr>
                </a:solidFill>
              </a:rPr>
              <a:t>Que el Alzheimer se incluya pronto como patología 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Ges 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y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se contraten más geriatras y psiquiatras para la atención integral de adultos mayores.</a:t>
            </a:r>
          </a:p>
          <a:p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10059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520" y="953037"/>
            <a:ext cx="8372481" cy="5088325"/>
          </a:xfrm>
        </p:spPr>
        <p:txBody>
          <a:bodyPr/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N°6</a:t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Crear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programas que incluyan desde la infancia </a:t>
            </a:r>
            <a:r>
              <a:rPr lang="es-CL" sz="3600" b="1" dirty="0">
                <a:solidFill>
                  <a:schemeClr val="accent2">
                    <a:lumMod val="50000"/>
                  </a:schemeClr>
                </a:solidFill>
              </a:rPr>
              <a:t>medicina natural, medicina de nuestros pueblos originarios y terapias </a:t>
            </a:r>
            <a:r>
              <a:rPr lang="es-CL" sz="3600" b="1" dirty="0" smtClean="0">
                <a:solidFill>
                  <a:schemeClr val="accent2">
                    <a:lumMod val="50000"/>
                  </a:schemeClr>
                </a:solidFill>
              </a:rPr>
              <a:t>alternativas.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151033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0006" y="965915"/>
            <a:ext cx="8423996" cy="5075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N°7</a:t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C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3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Formación </a:t>
            </a: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de más especialistas en temas relacionados con adolescencia y adultos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mayores.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65656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8338" y="924217"/>
            <a:ext cx="8436876" cy="53349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>PROPUESTA </a:t>
            </a:r>
            <a:r>
              <a:rPr lang="es-CL" sz="3600" dirty="0" smtClean="0">
                <a:solidFill>
                  <a:schemeClr val="accent2">
                    <a:lumMod val="50000"/>
                  </a:schemeClr>
                </a:solidFill>
              </a:rPr>
              <a:t>N°8</a:t>
            </a:r>
          </a:p>
          <a:p>
            <a:pPr marL="0" indent="0">
              <a:buNone/>
            </a:pPr>
            <a:endParaRPr lang="es-CL" sz="3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L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3900" b="1" dirty="0">
                <a:solidFill>
                  <a:schemeClr val="accent2">
                    <a:lumMod val="50000"/>
                  </a:schemeClr>
                </a:solidFill>
              </a:rPr>
              <a:t>Evaluación de los nuevos proyectos inmobiliarios por parte de la Seremi </a:t>
            </a:r>
            <a:r>
              <a:rPr lang="es-CL" sz="3900" dirty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s-CL" sz="3900" dirty="0" smtClean="0">
                <a:solidFill>
                  <a:schemeClr val="accent2">
                    <a:lumMod val="50000"/>
                  </a:schemeClr>
                </a:solidFill>
              </a:rPr>
              <a:t>Salud teniendo </a:t>
            </a:r>
            <a:r>
              <a:rPr lang="es-CL" sz="3900" dirty="0">
                <a:solidFill>
                  <a:schemeClr val="accent2">
                    <a:lumMod val="50000"/>
                  </a:schemeClr>
                </a:solidFill>
              </a:rPr>
              <a:t>en cuenta la salud mental y física de los residentes en el nuevo proyecto y en el entorno.</a:t>
            </a:r>
          </a:p>
          <a:p>
            <a:endParaRPr lang="es-CL" sz="3900" dirty="0"/>
          </a:p>
        </p:txBody>
      </p:sp>
    </p:spTree>
    <p:extLst>
      <p:ext uri="{BB962C8B-B14F-4D97-AF65-F5344CB8AC3E}">
        <p14:creationId xmlns:p14="http://schemas.microsoft.com/office/powerpoint/2010/main" val="31288645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564</TotalTime>
  <Words>319</Words>
  <Application>Microsoft Office PowerPoint</Application>
  <PresentationFormat>Panorámica</PresentationFormat>
  <Paragraphs>74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Faceta</vt:lpstr>
      <vt:lpstr>CONGRESO METROPOLITANO POR EL DERECHO A LA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 DE USUARIOS DE LA SALUD REGIÓN METROPOLITANA</dc:title>
  <dc:creator>Patricia Lisham Guerrero</dc:creator>
  <cp:lastModifiedBy>Patricia Lisham Guerrero</cp:lastModifiedBy>
  <cp:revision>100</cp:revision>
  <cp:lastPrinted>2019-07-15T13:44:34Z</cp:lastPrinted>
  <dcterms:created xsi:type="dcterms:W3CDTF">2019-07-15T01:05:43Z</dcterms:created>
  <dcterms:modified xsi:type="dcterms:W3CDTF">2019-07-20T00:59:20Z</dcterms:modified>
</cp:coreProperties>
</file>